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7" r:id="rId10"/>
    <p:sldId id="268" r:id="rId11"/>
    <p:sldId id="269" r:id="rId12"/>
    <p:sldId id="270" r:id="rId13"/>
    <p:sldId id="266" r:id="rId14"/>
    <p:sldId id="265"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AE53772C-9D99-4AC6-94C8-EE140140B7DD}" type="datetimeFigureOut">
              <a:rPr lang="es-ES" smtClean="0"/>
              <a:pPr/>
              <a:t>12/06/2014</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5708A5EC-4173-4B6F-A087-D8A220ED9F49}"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E53772C-9D99-4AC6-94C8-EE140140B7DD}" type="datetimeFigureOut">
              <a:rPr lang="es-ES" smtClean="0"/>
              <a:pPr/>
              <a:t>12/06/2014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5708A5EC-4173-4B6F-A087-D8A220ED9F49}"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E53772C-9D99-4AC6-94C8-EE140140B7DD}" type="datetimeFigureOut">
              <a:rPr lang="es-ES" smtClean="0"/>
              <a:pPr/>
              <a:t>12/06/2014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5708A5EC-4173-4B6F-A087-D8A220ED9F49}"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E53772C-9D99-4AC6-94C8-EE140140B7DD}" type="datetimeFigureOut">
              <a:rPr lang="es-ES" smtClean="0"/>
              <a:pPr/>
              <a:t>12/06/2014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5708A5EC-4173-4B6F-A087-D8A220ED9F49}"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AE53772C-9D99-4AC6-94C8-EE140140B7DD}" type="datetimeFigureOut">
              <a:rPr lang="es-ES" smtClean="0"/>
              <a:pPr/>
              <a:t>12/06/2014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5708A5EC-4173-4B6F-A087-D8A220ED9F49}"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E53772C-9D99-4AC6-94C8-EE140140B7DD}" type="datetimeFigureOut">
              <a:rPr lang="es-ES" smtClean="0"/>
              <a:pPr/>
              <a:t>12/06/2014</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5708A5EC-4173-4B6F-A087-D8A220ED9F49}"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E53772C-9D99-4AC6-94C8-EE140140B7DD}" type="datetimeFigureOut">
              <a:rPr lang="es-ES" smtClean="0"/>
              <a:pPr/>
              <a:t>12/06/2014</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5708A5EC-4173-4B6F-A087-D8A220ED9F49}"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AE53772C-9D99-4AC6-94C8-EE140140B7DD}" type="datetimeFigureOut">
              <a:rPr lang="es-ES" smtClean="0"/>
              <a:pPr/>
              <a:t>12/06/2014</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5708A5EC-4173-4B6F-A087-D8A220ED9F49}"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AE53772C-9D99-4AC6-94C8-EE140140B7DD}" type="datetimeFigureOut">
              <a:rPr lang="es-ES" smtClean="0"/>
              <a:pPr/>
              <a:t>12/06/2014</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5708A5EC-4173-4B6F-A087-D8A220ED9F49}"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AE53772C-9D99-4AC6-94C8-EE140140B7DD}" type="datetimeFigureOut">
              <a:rPr lang="es-ES" smtClean="0"/>
              <a:pPr/>
              <a:t>12/06/2014</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5708A5EC-4173-4B6F-A087-D8A220ED9F49}"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AE53772C-9D99-4AC6-94C8-EE140140B7DD}" type="datetimeFigureOut">
              <a:rPr lang="es-ES" smtClean="0"/>
              <a:pPr/>
              <a:t>12/06/2014</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5708A5EC-4173-4B6F-A087-D8A220ED9F49}"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E53772C-9D99-4AC6-94C8-EE140140B7DD}" type="datetimeFigureOut">
              <a:rPr lang="es-ES" smtClean="0"/>
              <a:pPr/>
              <a:t>12/06/2014</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708A5EC-4173-4B6F-A087-D8A220ED9F49}"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785795"/>
            <a:ext cx="7772400" cy="2286015"/>
          </a:xfrm>
        </p:spPr>
        <p:txBody>
          <a:bodyPr>
            <a:normAutofit/>
          </a:bodyPr>
          <a:lstStyle/>
          <a:p>
            <a:r>
              <a:rPr lang="es-ES" dirty="0" smtClean="0"/>
              <a:t>HISTORIA DE LA ADMINISTRACION: TEORIAS</a:t>
            </a:r>
            <a:endParaRPr lang="es-ES" dirty="0"/>
          </a:p>
        </p:txBody>
      </p:sp>
      <p:sp>
        <p:nvSpPr>
          <p:cNvPr id="3" name="2 Subtítulo"/>
          <p:cNvSpPr>
            <a:spLocks noGrp="1"/>
          </p:cNvSpPr>
          <p:nvPr>
            <p:ph type="subTitle" idx="1"/>
          </p:nvPr>
        </p:nvSpPr>
        <p:spPr/>
        <p:txBody>
          <a:bodyPr>
            <a:normAutofit fontScale="70000" lnSpcReduction="20000"/>
          </a:bodyPr>
          <a:lstStyle/>
          <a:p>
            <a:pPr>
              <a:buFontTx/>
              <a:buChar char="-"/>
            </a:pPr>
            <a:r>
              <a:rPr lang="es-ES" dirty="0" smtClean="0"/>
              <a:t>Concepto de Administración</a:t>
            </a:r>
          </a:p>
          <a:p>
            <a:pPr>
              <a:buFontTx/>
              <a:buChar char="-"/>
            </a:pPr>
            <a:r>
              <a:rPr lang="es-ES" dirty="0" smtClean="0"/>
              <a:t>Teorías administrativas: </a:t>
            </a:r>
          </a:p>
          <a:p>
            <a:r>
              <a:rPr lang="es-ES" dirty="0" smtClean="0"/>
              <a:t>Frederick Taylor, Henry </a:t>
            </a:r>
            <a:r>
              <a:rPr lang="es-ES" dirty="0" err="1" smtClean="0"/>
              <a:t>Fayol</a:t>
            </a:r>
            <a:r>
              <a:rPr lang="es-ES" dirty="0" smtClean="0"/>
              <a:t>, Adam Smith, Charles </a:t>
            </a:r>
            <a:r>
              <a:rPr lang="es-ES" dirty="0" err="1" smtClean="0"/>
              <a:t>Babbage</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8"/>
            <a:ext cx="8229600" cy="5019506"/>
          </a:xfrm>
        </p:spPr>
        <p:txBody>
          <a:bodyPr>
            <a:normAutofit fontScale="55000" lnSpcReduction="20000"/>
          </a:bodyPr>
          <a:lstStyle/>
          <a:p>
            <a:pPr algn="just"/>
            <a:r>
              <a:rPr lang="es-ES" sz="4200" dirty="0" smtClean="0"/>
              <a:t>Para aclarar lo que son las funciones administrativas, </a:t>
            </a:r>
            <a:r>
              <a:rPr lang="es-ES" sz="4200" dirty="0" err="1" smtClean="0"/>
              <a:t>Fayol</a:t>
            </a:r>
            <a:r>
              <a:rPr lang="es-ES" sz="4200" dirty="0" smtClean="0"/>
              <a:t> define el acto de administrar como: planear, organizar, dirigir, coordinar y controlar.</a:t>
            </a:r>
          </a:p>
          <a:p>
            <a:pPr algn="just"/>
            <a:r>
              <a:rPr lang="es-ES" sz="4200" dirty="0" smtClean="0"/>
              <a:t>Las funciones administrativas engloban los elementos de la administración:</a:t>
            </a:r>
          </a:p>
          <a:p>
            <a:pPr lvl="0" algn="just"/>
            <a:r>
              <a:rPr lang="es-ES" sz="4200" dirty="0" smtClean="0">
                <a:solidFill>
                  <a:schemeClr val="accent3"/>
                </a:solidFill>
              </a:rPr>
              <a:t>Planear</a:t>
            </a:r>
            <a:r>
              <a:rPr lang="es-ES" sz="4200" dirty="0" smtClean="0"/>
              <a:t>: Visualizar el futuro y trazar el programa de acción.</a:t>
            </a:r>
          </a:p>
          <a:p>
            <a:pPr lvl="0" algn="just"/>
            <a:r>
              <a:rPr lang="es-ES" sz="4200" dirty="0" smtClean="0">
                <a:solidFill>
                  <a:schemeClr val="accent3"/>
                </a:solidFill>
              </a:rPr>
              <a:t>Organizar</a:t>
            </a:r>
            <a:r>
              <a:rPr lang="es-ES" sz="4200" dirty="0" smtClean="0"/>
              <a:t>: Construir tanto el organismo material como el social de la empresa.</a:t>
            </a:r>
          </a:p>
          <a:p>
            <a:pPr lvl="0" algn="just"/>
            <a:r>
              <a:rPr lang="es-ES" sz="4200" dirty="0" smtClean="0">
                <a:solidFill>
                  <a:schemeClr val="accent3"/>
                </a:solidFill>
              </a:rPr>
              <a:t>Dirigir:</a:t>
            </a:r>
            <a:r>
              <a:rPr lang="es-ES" sz="4200" dirty="0" smtClean="0"/>
              <a:t> Guiar y orientar al personal.</a:t>
            </a:r>
          </a:p>
          <a:p>
            <a:pPr lvl="0" algn="just"/>
            <a:r>
              <a:rPr lang="es-ES" sz="4200" dirty="0" smtClean="0">
                <a:solidFill>
                  <a:schemeClr val="accent3"/>
                </a:solidFill>
              </a:rPr>
              <a:t>Coordinar:</a:t>
            </a:r>
            <a:r>
              <a:rPr lang="es-ES" sz="4200" dirty="0" smtClean="0"/>
              <a:t> Ligar, unir, armonizar todos los actos y todos los esfuerzos colectivos.</a:t>
            </a:r>
          </a:p>
          <a:p>
            <a:pPr lvl="0" algn="just"/>
            <a:r>
              <a:rPr lang="es-ES" sz="4200" dirty="0" smtClean="0">
                <a:solidFill>
                  <a:schemeClr val="accent3"/>
                </a:solidFill>
              </a:rPr>
              <a:t>Controlar:</a:t>
            </a:r>
            <a:r>
              <a:rPr lang="es-ES" sz="4200" dirty="0" smtClean="0"/>
              <a:t> Verificar que todo suceda de acuerdo con las reglas establecidas y las ordenes dadas.</a:t>
            </a:r>
          </a:p>
          <a:p>
            <a:pPr>
              <a:buNone/>
            </a:pPr>
            <a:endParaRPr lang="es-ES" dirty="0"/>
          </a:p>
        </p:txBody>
      </p:sp>
      <p:sp>
        <p:nvSpPr>
          <p:cNvPr id="3" name="2 Título"/>
          <p:cNvSpPr>
            <a:spLocks noGrp="1"/>
          </p:cNvSpPr>
          <p:nvPr>
            <p:ph type="title"/>
          </p:nvPr>
        </p:nvSpPr>
        <p:spPr/>
        <p:txBody>
          <a:bodyPr>
            <a:normAutofit/>
          </a:bodyPr>
          <a:lstStyle/>
          <a:p>
            <a:pPr algn="ctr"/>
            <a:r>
              <a:rPr lang="en-US" sz="2800" b="0" dirty="0" err="1" smtClean="0">
                <a:solidFill>
                  <a:schemeClr val="accent3"/>
                </a:solidFill>
              </a:rPr>
              <a:t>Teoría</a:t>
            </a:r>
            <a:r>
              <a:rPr lang="en-US" sz="2800" b="0" dirty="0" smtClean="0">
                <a:solidFill>
                  <a:schemeClr val="accent3"/>
                </a:solidFill>
              </a:rPr>
              <a:t> </a:t>
            </a:r>
            <a:r>
              <a:rPr lang="en-US" sz="2800" b="0" dirty="0" err="1" smtClean="0">
                <a:solidFill>
                  <a:schemeClr val="accent3"/>
                </a:solidFill>
              </a:rPr>
              <a:t>Clásica</a:t>
            </a:r>
            <a:r>
              <a:rPr lang="en-US" sz="2800" b="0" dirty="0" smtClean="0">
                <a:solidFill>
                  <a:schemeClr val="accent3"/>
                </a:solidFill>
              </a:rPr>
              <a:t> o General de la A</a:t>
            </a:r>
            <a:r>
              <a:rPr lang="es-ES_tradnl" sz="2800" b="0" dirty="0" err="1" smtClean="0">
                <a:solidFill>
                  <a:schemeClr val="accent3"/>
                </a:solidFill>
              </a:rPr>
              <a:t>dministración</a:t>
            </a:r>
            <a:r>
              <a:rPr lang="es-ES_tradnl" sz="2800" b="0" dirty="0" smtClean="0">
                <a:solidFill>
                  <a:schemeClr val="accent3"/>
                </a:solidFill>
              </a:rPr>
              <a:t> por Henry </a:t>
            </a:r>
            <a:r>
              <a:rPr lang="es-ES_tradnl" sz="2800" b="0" dirty="0" err="1" smtClean="0">
                <a:solidFill>
                  <a:schemeClr val="accent3"/>
                </a:solidFill>
              </a:rPr>
              <a:t>Fayol</a:t>
            </a:r>
            <a:endParaRPr lang="es-E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8"/>
            <a:ext cx="8229600" cy="5090944"/>
          </a:xfrm>
        </p:spPr>
        <p:txBody>
          <a:bodyPr>
            <a:noAutofit/>
          </a:bodyPr>
          <a:lstStyle/>
          <a:p>
            <a:pPr algn="ctr">
              <a:buNone/>
            </a:pPr>
            <a:r>
              <a:rPr lang="es-ES" sz="1800" b="1" dirty="0" smtClean="0"/>
              <a:t>LOS CATORCE PRINCIPIOS DE FAYOL</a:t>
            </a:r>
            <a:r>
              <a:rPr lang="es-ES" sz="1800" dirty="0" smtClean="0"/>
              <a:t>:</a:t>
            </a:r>
          </a:p>
          <a:p>
            <a:pPr algn="just">
              <a:buNone/>
            </a:pPr>
            <a:r>
              <a:rPr lang="es-ES" sz="2000" dirty="0" smtClean="0"/>
              <a:t>1. </a:t>
            </a:r>
            <a:r>
              <a:rPr lang="es-ES" sz="2000" b="1" i="1" dirty="0" smtClean="0">
                <a:latin typeface="Times New Roman" pitchFamily="18" charset="0"/>
                <a:cs typeface="Times New Roman" pitchFamily="18" charset="0"/>
              </a:rPr>
              <a:t>División del trabajo en procesos y etapas:</a:t>
            </a:r>
            <a:r>
              <a:rPr lang="es-ES" sz="2000" i="1" dirty="0" smtClean="0">
                <a:latin typeface="Times New Roman" pitchFamily="18" charset="0"/>
                <a:cs typeface="Times New Roman" pitchFamily="18" charset="0"/>
              </a:rPr>
              <a:t> La especialización aumenta la producción porque los empleados son más eficientes.</a:t>
            </a:r>
          </a:p>
          <a:p>
            <a:pPr algn="just">
              <a:buNone/>
            </a:pPr>
            <a:r>
              <a:rPr lang="es-ES" sz="2000" b="1" dirty="0" smtClean="0">
                <a:latin typeface="Times New Roman" pitchFamily="18" charset="0"/>
                <a:cs typeface="Times New Roman" pitchFamily="18" charset="0"/>
              </a:rPr>
              <a:t>2</a:t>
            </a:r>
            <a:r>
              <a:rPr lang="es-ES" sz="2000" dirty="0" smtClean="0">
                <a:latin typeface="Times New Roman" pitchFamily="18" charset="0"/>
                <a:cs typeface="Times New Roman" pitchFamily="18" charset="0"/>
              </a:rPr>
              <a:t>. </a:t>
            </a:r>
            <a:r>
              <a:rPr lang="es-ES" sz="2000" b="1" i="1" dirty="0" smtClean="0">
                <a:latin typeface="Times New Roman" pitchFamily="18" charset="0"/>
                <a:cs typeface="Times New Roman" pitchFamily="18" charset="0"/>
              </a:rPr>
              <a:t>Autoridad formal y personal: </a:t>
            </a:r>
            <a:r>
              <a:rPr lang="es-ES" sz="2000" i="1" dirty="0" smtClean="0">
                <a:latin typeface="Times New Roman" pitchFamily="18" charset="0"/>
                <a:cs typeface="Times New Roman" pitchFamily="18" charset="0"/>
              </a:rPr>
              <a:t>Los gerentes deben ser capaces de dar órdenes y la autoridad les da ese derecho.</a:t>
            </a:r>
          </a:p>
          <a:p>
            <a:pPr algn="just">
              <a:buNone/>
            </a:pPr>
            <a:r>
              <a:rPr lang="es-ES" sz="2000" b="1" dirty="0" smtClean="0">
                <a:latin typeface="Times New Roman" pitchFamily="18" charset="0"/>
                <a:cs typeface="Times New Roman" pitchFamily="18" charset="0"/>
              </a:rPr>
              <a:t>3.</a:t>
            </a:r>
            <a:r>
              <a:rPr lang="es-ES" sz="2000" dirty="0" smtClean="0">
                <a:latin typeface="Times New Roman" pitchFamily="18" charset="0"/>
                <a:cs typeface="Times New Roman" pitchFamily="18" charset="0"/>
              </a:rPr>
              <a:t> </a:t>
            </a:r>
            <a:r>
              <a:rPr lang="es-ES" sz="2000" b="1" i="1" dirty="0" smtClean="0">
                <a:latin typeface="Times New Roman" pitchFamily="18" charset="0"/>
                <a:cs typeface="Times New Roman" pitchFamily="18" charset="0"/>
              </a:rPr>
              <a:t>Disciplina y justicia:</a:t>
            </a:r>
            <a:r>
              <a:rPr lang="es-ES" sz="2000" i="1" dirty="0" smtClean="0">
                <a:latin typeface="Times New Roman" pitchFamily="18" charset="0"/>
                <a:cs typeface="Times New Roman" pitchFamily="18" charset="0"/>
              </a:rPr>
              <a:t> Los empleados deben obedecer y respetar las reglas que gobiernan la organización.</a:t>
            </a:r>
          </a:p>
          <a:p>
            <a:pPr algn="just">
              <a:buNone/>
            </a:pPr>
            <a:r>
              <a:rPr lang="es-ES" sz="2000" b="1" dirty="0" smtClean="0">
                <a:latin typeface="Times New Roman" pitchFamily="18" charset="0"/>
                <a:cs typeface="Times New Roman" pitchFamily="18" charset="0"/>
              </a:rPr>
              <a:t>4.</a:t>
            </a:r>
            <a:r>
              <a:rPr lang="es-ES" sz="2000" dirty="0" smtClean="0">
                <a:latin typeface="Times New Roman" pitchFamily="18" charset="0"/>
                <a:cs typeface="Times New Roman" pitchFamily="18" charset="0"/>
              </a:rPr>
              <a:t> </a:t>
            </a:r>
            <a:r>
              <a:rPr lang="es-ES" sz="2000" b="1" i="1" dirty="0" smtClean="0">
                <a:latin typeface="Times New Roman" pitchFamily="18" charset="0"/>
                <a:cs typeface="Times New Roman" pitchFamily="18" charset="0"/>
              </a:rPr>
              <a:t>Unidad de mando y autoridad:</a:t>
            </a:r>
            <a:r>
              <a:rPr lang="es-ES" sz="2000" i="1" dirty="0" smtClean="0">
                <a:latin typeface="Times New Roman" pitchFamily="18" charset="0"/>
                <a:cs typeface="Times New Roman" pitchFamily="18" charset="0"/>
              </a:rPr>
              <a:t> Los empleados deben recibir órdenes sólo de un superior.</a:t>
            </a:r>
          </a:p>
          <a:p>
            <a:pPr algn="just">
              <a:buNone/>
            </a:pPr>
            <a:r>
              <a:rPr lang="es-ES" sz="2000" b="1" dirty="0" smtClean="0">
                <a:latin typeface="Times New Roman" pitchFamily="18" charset="0"/>
                <a:cs typeface="Times New Roman" pitchFamily="18" charset="0"/>
              </a:rPr>
              <a:t>5. </a:t>
            </a:r>
            <a:r>
              <a:rPr lang="es-ES" sz="2000" b="1" i="1" dirty="0" smtClean="0">
                <a:latin typeface="Times New Roman" pitchFamily="18" charset="0"/>
                <a:cs typeface="Times New Roman" pitchFamily="18" charset="0"/>
              </a:rPr>
              <a:t>Unidad de dirección:</a:t>
            </a:r>
            <a:r>
              <a:rPr lang="es-ES" sz="2000" i="1" dirty="0" smtClean="0">
                <a:latin typeface="Times New Roman" pitchFamily="18" charset="0"/>
                <a:cs typeface="Times New Roman" pitchFamily="18" charset="0"/>
              </a:rPr>
              <a:t> La organización debe tener un único plan de acción que guíe a gerentes y  </a:t>
            </a:r>
            <a:r>
              <a:rPr lang="es-ES" sz="2000" dirty="0" smtClean="0">
                <a:latin typeface="Times New Roman" pitchFamily="18" charset="0"/>
                <a:cs typeface="Times New Roman" pitchFamily="18" charset="0"/>
              </a:rPr>
              <a:t>empleados.</a:t>
            </a:r>
          </a:p>
          <a:p>
            <a:pPr algn="just">
              <a:buNone/>
            </a:pPr>
            <a:r>
              <a:rPr lang="es-ES" sz="2000" b="1" dirty="0" smtClean="0">
                <a:latin typeface="Times New Roman" pitchFamily="18" charset="0"/>
                <a:cs typeface="Times New Roman" pitchFamily="18" charset="0"/>
              </a:rPr>
              <a:t>6.</a:t>
            </a:r>
            <a:r>
              <a:rPr lang="es-ES" sz="2000" dirty="0" smtClean="0">
                <a:latin typeface="Times New Roman" pitchFamily="18" charset="0"/>
                <a:cs typeface="Times New Roman" pitchFamily="18" charset="0"/>
              </a:rPr>
              <a:t> </a:t>
            </a:r>
            <a:r>
              <a:rPr lang="es-ES" sz="2000" b="1" i="1" dirty="0" smtClean="0">
                <a:latin typeface="Times New Roman" pitchFamily="18" charset="0"/>
                <a:cs typeface="Times New Roman" pitchFamily="18" charset="0"/>
              </a:rPr>
              <a:t>Subordinación de los intereses de los individuos al interés general:</a:t>
            </a:r>
            <a:r>
              <a:rPr lang="es-ES" sz="2000" i="1" dirty="0" smtClean="0">
                <a:latin typeface="Times New Roman" pitchFamily="18" charset="0"/>
                <a:cs typeface="Times New Roman" pitchFamily="18" charset="0"/>
              </a:rPr>
              <a:t> Los intereses de cualquier empleado </a:t>
            </a:r>
            <a:r>
              <a:rPr lang="es-ES" sz="2000" dirty="0" smtClean="0">
                <a:latin typeface="Times New Roman" pitchFamily="18" charset="0"/>
                <a:cs typeface="Times New Roman" pitchFamily="18" charset="0"/>
              </a:rPr>
              <a:t>o grupo de empleados no deben preceder a los intereses del conjunto de la organización.</a:t>
            </a:r>
          </a:p>
          <a:p>
            <a:pPr algn="just">
              <a:buNone/>
            </a:pPr>
            <a:r>
              <a:rPr lang="es-ES" sz="2000" b="1" dirty="0" smtClean="0">
                <a:latin typeface="Times New Roman" pitchFamily="18" charset="0"/>
                <a:cs typeface="Times New Roman" pitchFamily="18" charset="0"/>
              </a:rPr>
              <a:t>7</a:t>
            </a:r>
            <a:r>
              <a:rPr lang="es-ES" sz="2000" dirty="0" smtClean="0">
                <a:latin typeface="Times New Roman" pitchFamily="18" charset="0"/>
                <a:cs typeface="Times New Roman" pitchFamily="18" charset="0"/>
              </a:rPr>
              <a:t>. </a:t>
            </a:r>
            <a:r>
              <a:rPr lang="es-ES" sz="2000" b="1" i="1" dirty="0" smtClean="0">
                <a:latin typeface="Times New Roman" pitchFamily="18" charset="0"/>
                <a:cs typeface="Times New Roman" pitchFamily="18" charset="0"/>
              </a:rPr>
              <a:t>Remuneración justa y equitativa:</a:t>
            </a:r>
            <a:r>
              <a:rPr lang="es-ES" sz="2000" i="1" dirty="0" smtClean="0">
                <a:latin typeface="Times New Roman" pitchFamily="18" charset="0"/>
                <a:cs typeface="Times New Roman" pitchFamily="18" charset="0"/>
              </a:rPr>
              <a:t> Hay que dar un pago justo a los trabajadores por sus servicios.</a:t>
            </a:r>
          </a:p>
        </p:txBody>
      </p:sp>
      <p:sp>
        <p:nvSpPr>
          <p:cNvPr id="3" name="2 Título"/>
          <p:cNvSpPr>
            <a:spLocks noGrp="1"/>
          </p:cNvSpPr>
          <p:nvPr>
            <p:ph type="title"/>
          </p:nvPr>
        </p:nvSpPr>
        <p:spPr/>
        <p:txBody>
          <a:bodyPr>
            <a:normAutofit fontScale="90000"/>
          </a:bodyPr>
          <a:lstStyle/>
          <a:p>
            <a:r>
              <a:rPr lang="en-US" sz="4400" b="0" dirty="0" err="1" smtClean="0">
                <a:solidFill>
                  <a:schemeClr val="accent3"/>
                </a:solidFill>
              </a:rPr>
              <a:t>Teoría</a:t>
            </a:r>
            <a:r>
              <a:rPr lang="en-US" sz="4400" b="0" dirty="0" smtClean="0">
                <a:solidFill>
                  <a:schemeClr val="accent3"/>
                </a:solidFill>
              </a:rPr>
              <a:t> </a:t>
            </a:r>
            <a:r>
              <a:rPr lang="en-US" sz="4400" b="0" dirty="0" err="1" smtClean="0">
                <a:solidFill>
                  <a:schemeClr val="accent3"/>
                </a:solidFill>
              </a:rPr>
              <a:t>Clásica</a:t>
            </a:r>
            <a:r>
              <a:rPr lang="en-US" sz="4400" b="0" dirty="0" smtClean="0">
                <a:solidFill>
                  <a:schemeClr val="accent3"/>
                </a:solidFill>
              </a:rPr>
              <a:t> o General de la A</a:t>
            </a:r>
            <a:r>
              <a:rPr lang="es-ES_tradnl" sz="4400" b="0" dirty="0" err="1" smtClean="0">
                <a:solidFill>
                  <a:schemeClr val="accent3"/>
                </a:solidFill>
              </a:rPr>
              <a:t>dministración</a:t>
            </a:r>
            <a:r>
              <a:rPr lang="es-ES_tradnl" sz="4400" b="0" dirty="0" smtClean="0">
                <a:solidFill>
                  <a:schemeClr val="accent3"/>
                </a:solidFill>
              </a:rPr>
              <a:t> por Henry </a:t>
            </a:r>
            <a:r>
              <a:rPr lang="es-ES_tradnl" sz="4400" b="0" dirty="0" err="1" smtClean="0">
                <a:solidFill>
                  <a:schemeClr val="accent3"/>
                </a:solidFill>
              </a:rPr>
              <a:t>Fayol</a:t>
            </a: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8"/>
            <a:ext cx="8229600" cy="4948068"/>
          </a:xfrm>
        </p:spPr>
        <p:txBody>
          <a:bodyPr>
            <a:normAutofit fontScale="62500" lnSpcReduction="20000"/>
          </a:bodyPr>
          <a:lstStyle/>
          <a:p>
            <a:pPr algn="ctr">
              <a:buNone/>
            </a:pPr>
            <a:r>
              <a:rPr lang="es-ES" sz="2800" b="1" dirty="0" smtClean="0"/>
              <a:t>LOS CATORCE PRINCIPIOS DE FAYOL</a:t>
            </a:r>
            <a:r>
              <a:rPr lang="es-ES" sz="2800" dirty="0" smtClean="0"/>
              <a:t>:</a:t>
            </a:r>
          </a:p>
          <a:p>
            <a:pPr algn="just">
              <a:buNone/>
            </a:pPr>
            <a:endParaRPr lang="es-ES" sz="2800" dirty="0" smtClean="0"/>
          </a:p>
          <a:p>
            <a:pPr algn="just">
              <a:buNone/>
            </a:pPr>
            <a:r>
              <a:rPr lang="es-ES" sz="3400" b="1" dirty="0" smtClean="0">
                <a:latin typeface="Times New Roman" pitchFamily="18" charset="0"/>
                <a:cs typeface="Times New Roman" pitchFamily="18" charset="0"/>
              </a:rPr>
              <a:t>8</a:t>
            </a:r>
            <a:r>
              <a:rPr lang="es-ES" sz="3400" dirty="0" smtClean="0">
                <a:latin typeface="Times New Roman" pitchFamily="18" charset="0"/>
                <a:cs typeface="Times New Roman" pitchFamily="18" charset="0"/>
              </a:rPr>
              <a:t>. </a:t>
            </a:r>
            <a:r>
              <a:rPr lang="es-ES" sz="3400" b="1" i="1" dirty="0" smtClean="0">
                <a:latin typeface="Times New Roman" pitchFamily="18" charset="0"/>
                <a:cs typeface="Times New Roman" pitchFamily="18" charset="0"/>
              </a:rPr>
              <a:t>Centralización: </a:t>
            </a:r>
            <a:r>
              <a:rPr lang="es-ES" sz="3400" i="1" dirty="0" smtClean="0">
                <a:latin typeface="Times New Roman" pitchFamily="18" charset="0"/>
                <a:cs typeface="Times New Roman" pitchFamily="18" charset="0"/>
              </a:rPr>
              <a:t>Este término se refiere al grado en que los subordinados participan en la toma de </a:t>
            </a:r>
            <a:r>
              <a:rPr lang="es-ES" sz="3400" dirty="0" smtClean="0">
                <a:latin typeface="Times New Roman" pitchFamily="18" charset="0"/>
                <a:cs typeface="Times New Roman" pitchFamily="18" charset="0"/>
              </a:rPr>
              <a:t>decisiones.</a:t>
            </a:r>
          </a:p>
          <a:p>
            <a:pPr algn="just">
              <a:buNone/>
            </a:pPr>
            <a:r>
              <a:rPr lang="es-ES" sz="3400" b="1" dirty="0" smtClean="0">
                <a:latin typeface="Times New Roman" pitchFamily="18" charset="0"/>
                <a:cs typeface="Times New Roman" pitchFamily="18" charset="0"/>
              </a:rPr>
              <a:t>9.</a:t>
            </a:r>
            <a:r>
              <a:rPr lang="es-ES" sz="3400" dirty="0" smtClean="0">
                <a:latin typeface="Times New Roman" pitchFamily="18" charset="0"/>
                <a:cs typeface="Times New Roman" pitchFamily="18" charset="0"/>
              </a:rPr>
              <a:t> </a:t>
            </a:r>
            <a:r>
              <a:rPr lang="es-ES" sz="3400" b="1" i="1" dirty="0" smtClean="0">
                <a:latin typeface="Times New Roman" pitchFamily="18" charset="0"/>
                <a:cs typeface="Times New Roman" pitchFamily="18" charset="0"/>
              </a:rPr>
              <a:t>Niveles de jerarquía o Cadena de escalafón:</a:t>
            </a:r>
            <a:r>
              <a:rPr lang="es-ES" sz="3400" i="1" dirty="0" smtClean="0">
                <a:latin typeface="Times New Roman" pitchFamily="18" charset="0"/>
                <a:cs typeface="Times New Roman" pitchFamily="18" charset="0"/>
              </a:rPr>
              <a:t> Es la línea de autoridad de la dirección superior a los rangos inferiores.</a:t>
            </a:r>
          </a:p>
          <a:p>
            <a:pPr algn="just">
              <a:buNone/>
            </a:pPr>
            <a:r>
              <a:rPr lang="es-ES" sz="3400" b="1" dirty="0" smtClean="0">
                <a:latin typeface="Times New Roman" pitchFamily="18" charset="0"/>
                <a:cs typeface="Times New Roman" pitchFamily="18" charset="0"/>
              </a:rPr>
              <a:t>10.</a:t>
            </a:r>
            <a:r>
              <a:rPr lang="es-ES" sz="3400" dirty="0" smtClean="0">
                <a:latin typeface="Times New Roman" pitchFamily="18" charset="0"/>
                <a:cs typeface="Times New Roman" pitchFamily="18" charset="0"/>
              </a:rPr>
              <a:t> </a:t>
            </a:r>
            <a:r>
              <a:rPr lang="es-ES" sz="3400" b="1" i="1" dirty="0" smtClean="0">
                <a:latin typeface="Times New Roman" pitchFamily="18" charset="0"/>
                <a:cs typeface="Times New Roman" pitchFamily="18" charset="0"/>
              </a:rPr>
              <a:t>Orden de tiempo y lugar para cada acción: </a:t>
            </a:r>
            <a:r>
              <a:rPr lang="es-ES" sz="3400" i="1" dirty="0" smtClean="0">
                <a:latin typeface="Times New Roman" pitchFamily="18" charset="0"/>
                <a:cs typeface="Times New Roman" pitchFamily="18" charset="0"/>
              </a:rPr>
              <a:t>Personas y materiales deben estar en el lugar correcto en el momento oportuno.</a:t>
            </a:r>
          </a:p>
          <a:p>
            <a:pPr algn="just">
              <a:buNone/>
            </a:pPr>
            <a:r>
              <a:rPr lang="es-ES" sz="3400" b="1" dirty="0" smtClean="0">
                <a:latin typeface="Times New Roman" pitchFamily="18" charset="0"/>
                <a:cs typeface="Times New Roman" pitchFamily="18" charset="0"/>
              </a:rPr>
              <a:t>11.</a:t>
            </a:r>
            <a:r>
              <a:rPr lang="es-ES" sz="3400" dirty="0" smtClean="0">
                <a:latin typeface="Times New Roman" pitchFamily="18" charset="0"/>
                <a:cs typeface="Times New Roman" pitchFamily="18" charset="0"/>
              </a:rPr>
              <a:t> </a:t>
            </a:r>
            <a:r>
              <a:rPr lang="es-ES" sz="3400" b="1" i="1" dirty="0" smtClean="0">
                <a:latin typeface="Times New Roman" pitchFamily="18" charset="0"/>
                <a:cs typeface="Times New Roman" pitchFamily="18" charset="0"/>
              </a:rPr>
              <a:t>Equidad:</a:t>
            </a:r>
            <a:r>
              <a:rPr lang="es-ES" sz="3400" i="1" dirty="0" smtClean="0">
                <a:latin typeface="Times New Roman" pitchFamily="18" charset="0"/>
                <a:cs typeface="Times New Roman" pitchFamily="18" charset="0"/>
              </a:rPr>
              <a:t> Los gerentes deben ser corteses y justos con sus subordinados.</a:t>
            </a:r>
          </a:p>
          <a:p>
            <a:pPr algn="just">
              <a:buNone/>
            </a:pPr>
            <a:r>
              <a:rPr lang="es-ES" sz="3400" b="1" dirty="0" smtClean="0">
                <a:latin typeface="Times New Roman" pitchFamily="18" charset="0"/>
                <a:cs typeface="Times New Roman" pitchFamily="18" charset="0"/>
              </a:rPr>
              <a:t>12</a:t>
            </a:r>
            <a:r>
              <a:rPr lang="es-ES" sz="3400" dirty="0" smtClean="0">
                <a:latin typeface="Times New Roman" pitchFamily="18" charset="0"/>
                <a:cs typeface="Times New Roman" pitchFamily="18" charset="0"/>
              </a:rPr>
              <a:t>. </a:t>
            </a:r>
            <a:r>
              <a:rPr lang="es-ES" sz="3400" b="1" i="1" dirty="0" smtClean="0">
                <a:latin typeface="Times New Roman" pitchFamily="18" charset="0"/>
                <a:cs typeface="Times New Roman" pitchFamily="18" charset="0"/>
              </a:rPr>
              <a:t>Estabilidad de la antigüedad del personal:</a:t>
            </a:r>
            <a:r>
              <a:rPr lang="es-ES" sz="3400" i="1" dirty="0" smtClean="0">
                <a:latin typeface="Times New Roman" pitchFamily="18" charset="0"/>
                <a:cs typeface="Times New Roman" pitchFamily="18" charset="0"/>
              </a:rPr>
              <a:t> La administración debe hacer una planeación ordenada </a:t>
            </a:r>
            <a:r>
              <a:rPr lang="es-ES" sz="3400" dirty="0" smtClean="0">
                <a:latin typeface="Times New Roman" pitchFamily="18" charset="0"/>
                <a:cs typeface="Times New Roman" pitchFamily="18" charset="0"/>
              </a:rPr>
              <a:t>del personal y asegurar que haya reemplazos para las vacantes.</a:t>
            </a:r>
          </a:p>
          <a:p>
            <a:pPr algn="just">
              <a:buNone/>
            </a:pPr>
            <a:r>
              <a:rPr lang="es-ES" sz="3400" b="1" dirty="0" smtClean="0">
                <a:latin typeface="Times New Roman" pitchFamily="18" charset="0"/>
                <a:cs typeface="Times New Roman" pitchFamily="18" charset="0"/>
              </a:rPr>
              <a:t>13.</a:t>
            </a:r>
            <a:r>
              <a:rPr lang="es-ES" sz="3400" dirty="0" smtClean="0">
                <a:latin typeface="Times New Roman" pitchFamily="18" charset="0"/>
                <a:cs typeface="Times New Roman" pitchFamily="18" charset="0"/>
              </a:rPr>
              <a:t> </a:t>
            </a:r>
            <a:r>
              <a:rPr lang="es-ES" sz="3400" b="1" i="1" dirty="0" smtClean="0">
                <a:latin typeface="Times New Roman" pitchFamily="18" charset="0"/>
                <a:cs typeface="Times New Roman" pitchFamily="18" charset="0"/>
              </a:rPr>
              <a:t>Iniciativa:</a:t>
            </a:r>
            <a:r>
              <a:rPr lang="es-ES" sz="3400" i="1" dirty="0" smtClean="0">
                <a:latin typeface="Times New Roman" pitchFamily="18" charset="0"/>
                <a:cs typeface="Times New Roman" pitchFamily="18" charset="0"/>
              </a:rPr>
              <a:t> Los empleados autorizados para originar y llevar a cabo planes se esfuerzan más.</a:t>
            </a:r>
          </a:p>
          <a:p>
            <a:pPr algn="just">
              <a:buNone/>
            </a:pPr>
            <a:r>
              <a:rPr lang="es-ES" sz="3400" b="1" dirty="0" smtClean="0">
                <a:latin typeface="Times New Roman" pitchFamily="18" charset="0"/>
                <a:cs typeface="Times New Roman" pitchFamily="18" charset="0"/>
              </a:rPr>
              <a:t>14.</a:t>
            </a:r>
            <a:r>
              <a:rPr lang="es-ES" sz="3400" dirty="0" smtClean="0">
                <a:latin typeface="Times New Roman" pitchFamily="18" charset="0"/>
                <a:cs typeface="Times New Roman" pitchFamily="18" charset="0"/>
              </a:rPr>
              <a:t> </a:t>
            </a:r>
            <a:r>
              <a:rPr lang="es-ES" sz="3400" b="1" i="1" dirty="0" smtClean="0">
                <a:latin typeface="Times New Roman" pitchFamily="18" charset="0"/>
                <a:cs typeface="Times New Roman" pitchFamily="18" charset="0"/>
              </a:rPr>
              <a:t>Espíritu de grupo:</a:t>
            </a:r>
            <a:r>
              <a:rPr lang="es-ES" sz="3400" i="1" dirty="0" smtClean="0">
                <a:latin typeface="Times New Roman" pitchFamily="18" charset="0"/>
                <a:cs typeface="Times New Roman" pitchFamily="18" charset="0"/>
              </a:rPr>
              <a:t> Promover el espíritu de grupo fomenta la armonía y la unidad en la organización.</a:t>
            </a:r>
            <a:endParaRPr lang="es-ES" sz="3400" dirty="0" smtClean="0">
              <a:latin typeface="Times New Roman" pitchFamily="18" charset="0"/>
              <a:cs typeface="Times New Roman" pitchFamily="18" charset="0"/>
            </a:endParaRPr>
          </a:p>
          <a:p>
            <a:endParaRPr lang="es-ES" dirty="0"/>
          </a:p>
        </p:txBody>
      </p:sp>
      <p:sp>
        <p:nvSpPr>
          <p:cNvPr id="3" name="2 Título"/>
          <p:cNvSpPr>
            <a:spLocks noGrp="1"/>
          </p:cNvSpPr>
          <p:nvPr>
            <p:ph type="title"/>
          </p:nvPr>
        </p:nvSpPr>
        <p:spPr/>
        <p:txBody>
          <a:bodyPr>
            <a:normAutofit fontScale="90000"/>
          </a:bodyPr>
          <a:lstStyle/>
          <a:p>
            <a:pPr algn="ctr"/>
            <a:r>
              <a:rPr lang="en-US" sz="4000" b="0" dirty="0" err="1" smtClean="0">
                <a:solidFill>
                  <a:schemeClr val="accent3"/>
                </a:solidFill>
              </a:rPr>
              <a:t>Teoría</a:t>
            </a:r>
            <a:r>
              <a:rPr lang="en-US" sz="4000" b="0" dirty="0" smtClean="0">
                <a:solidFill>
                  <a:schemeClr val="accent3"/>
                </a:solidFill>
              </a:rPr>
              <a:t> </a:t>
            </a:r>
            <a:r>
              <a:rPr lang="en-US" sz="4000" b="0" dirty="0" err="1" smtClean="0">
                <a:solidFill>
                  <a:schemeClr val="accent3"/>
                </a:solidFill>
              </a:rPr>
              <a:t>Clásica</a:t>
            </a:r>
            <a:r>
              <a:rPr lang="en-US" sz="4000" b="0" dirty="0" smtClean="0">
                <a:solidFill>
                  <a:schemeClr val="accent3"/>
                </a:solidFill>
              </a:rPr>
              <a:t> o General de la A</a:t>
            </a:r>
            <a:r>
              <a:rPr lang="es-ES_tradnl" sz="4000" b="0" dirty="0" err="1" smtClean="0">
                <a:solidFill>
                  <a:schemeClr val="accent3"/>
                </a:solidFill>
              </a:rPr>
              <a:t>dministración</a:t>
            </a:r>
            <a:r>
              <a:rPr lang="es-ES_tradnl" sz="4000" b="0" dirty="0" smtClean="0">
                <a:solidFill>
                  <a:schemeClr val="accent3"/>
                </a:solidFill>
              </a:rPr>
              <a:t> por Henry </a:t>
            </a:r>
            <a:r>
              <a:rPr lang="es-ES_tradnl" sz="4000" b="0" dirty="0" err="1" smtClean="0">
                <a:solidFill>
                  <a:schemeClr val="accent3"/>
                </a:solidFill>
              </a:rPr>
              <a:t>Fayol</a:t>
            </a: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62500" lnSpcReduction="20000"/>
          </a:bodyPr>
          <a:lstStyle/>
          <a:p>
            <a:pPr marL="109728" indent="0" algn="just">
              <a:buNone/>
            </a:pPr>
            <a:r>
              <a:rPr lang="es-EC" sz="2800" dirty="0"/>
              <a:t>Adam Smith nació en 1723 en Escocia. A los catorce años entró en la Universidad de Glasgow, en 1740, Adam Smith ganó una beca en Oxford, en 1747 empezó a dar clases en la Universidad de Edimburgo. pocos años después fue nombrado catedrático de Lógica de la Universidad de Glasgow, pasando a la Cátedra de Filosofía Moral en 1752.</a:t>
            </a:r>
          </a:p>
          <a:p>
            <a:pPr marL="109728" indent="0" algn="just">
              <a:buNone/>
            </a:pPr>
            <a:r>
              <a:rPr lang="es-EC" sz="2800" dirty="0"/>
              <a:t>Ha sido considerado durante mucho tiempo como el “Padre de la economía política”, y su libro principal, “Investigación sobre la Naturaleza y Causas de la Riqueza de las Naciones”, como la Biblia de todos los economistas. El objetivo que se propone estudiar Adam Smith en su Riqueza de la naciones, es el mismo que los mercantilistas y los fisiócratas se proponían desde tiempo atrás. </a:t>
            </a:r>
          </a:p>
          <a:p>
            <a:pPr marL="109728" indent="0" algn="just">
              <a:buNone/>
            </a:pPr>
            <a:r>
              <a:rPr lang="es-EC" sz="2800" dirty="0"/>
              <a:t>Tomo el cargo de tutor del joven duque de </a:t>
            </a:r>
            <a:r>
              <a:rPr lang="es-EC" sz="2800" dirty="0" err="1"/>
              <a:t>Buccleuch</a:t>
            </a:r>
            <a:r>
              <a:rPr lang="es-EC" sz="2800" dirty="0"/>
              <a:t>, dimitió de su cátedra en 1764, iniciando un gran viaje alrededor de Europa con el duque.</a:t>
            </a:r>
          </a:p>
          <a:p>
            <a:pPr marL="109728" indent="0" algn="just">
              <a:buNone/>
            </a:pPr>
            <a:r>
              <a:rPr lang="es-EC" sz="2800" dirty="0"/>
              <a:t>En Adam Smith coexisten dos teorías distintas: el trabajo es la única causa del valor, el trabajo es la medida y causa del valor. Y segundo, el capital y la tierra son también fuentes de nuevos valores que vienen a añadirse a los formados por el trabajo. </a:t>
            </a:r>
          </a:p>
          <a:p>
            <a:endParaRPr lang="es-ES" dirty="0"/>
          </a:p>
        </p:txBody>
      </p:sp>
      <p:sp>
        <p:nvSpPr>
          <p:cNvPr id="3" name="2 Título"/>
          <p:cNvSpPr>
            <a:spLocks noGrp="1"/>
          </p:cNvSpPr>
          <p:nvPr>
            <p:ph type="title"/>
          </p:nvPr>
        </p:nvSpPr>
        <p:spPr/>
        <p:txBody>
          <a:bodyPr/>
          <a:lstStyle/>
          <a:p>
            <a:pPr algn="ctr"/>
            <a:r>
              <a:rPr lang="es-ES" dirty="0" smtClean="0">
                <a:solidFill>
                  <a:schemeClr val="accent3"/>
                </a:solidFill>
              </a:rPr>
              <a:t>TEORIA DE ADAM SMITH</a:t>
            </a:r>
            <a:endParaRPr lang="es-ES" dirty="0">
              <a:solidFill>
                <a:schemeClr val="accent3"/>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8"/>
            <a:ext cx="8229600" cy="4827992"/>
          </a:xfrm>
        </p:spPr>
        <p:txBody>
          <a:bodyPr>
            <a:normAutofit fontScale="77500" lnSpcReduction="20000"/>
          </a:bodyPr>
          <a:lstStyle/>
          <a:p>
            <a:pPr marL="109728" indent="0" algn="just">
              <a:buNone/>
            </a:pPr>
            <a:r>
              <a:rPr lang="es-EC" sz="2800" dirty="0"/>
              <a:t>Nació en 1792 y muere en 1871. El matemático e inventor inglés Charles Babbage concibió en el siglo XIX, una máquina que se adelantó más de cien años a su época y se puede considerar como antecesora de las modernas computadoras electrónicas. </a:t>
            </a:r>
          </a:p>
          <a:p>
            <a:pPr marL="109728" indent="0" algn="just">
              <a:buNone/>
            </a:pPr>
            <a:r>
              <a:rPr lang="es-EC" sz="2800" dirty="0"/>
              <a:t>En esa época se despertó en </a:t>
            </a:r>
            <a:r>
              <a:rPr lang="es-EC" sz="2800" dirty="0" err="1"/>
              <a:t>Babagge</a:t>
            </a:r>
            <a:r>
              <a:rPr lang="es-EC" sz="2800" dirty="0"/>
              <a:t> el interés por las máquinas calculadoras, y estudió la posibilidad de construir una máquina capaz de calcular con exactitud</a:t>
            </a:r>
          </a:p>
          <a:p>
            <a:pPr marL="109728" indent="0" algn="just">
              <a:buNone/>
            </a:pPr>
            <a:r>
              <a:rPr lang="es-EC" sz="2800" dirty="0"/>
              <a:t>La concepción de esta máquina es la de una computadora digital, una verdadera computadora que, en esa época, sólo un genio pudo haber imaginado.</a:t>
            </a:r>
          </a:p>
          <a:p>
            <a:pPr marL="109728" indent="0" algn="just">
              <a:buNone/>
            </a:pPr>
            <a:r>
              <a:rPr lang="es-EC" sz="2800" dirty="0"/>
              <a:t> Esta máquina posee la mayoría de las características de la computadora moderna. Babbage deseaba que fuera capaz de ejecutar cualquier operación matemática basándose en la alimentación de información por medio de tarjetas perforadas. </a:t>
            </a:r>
            <a:endParaRPr lang="es-ES" sz="2800" dirty="0"/>
          </a:p>
          <a:p>
            <a:endParaRPr lang="es-ES" dirty="0"/>
          </a:p>
        </p:txBody>
      </p:sp>
      <p:sp>
        <p:nvSpPr>
          <p:cNvPr id="3" name="2 Título"/>
          <p:cNvSpPr>
            <a:spLocks noGrp="1"/>
          </p:cNvSpPr>
          <p:nvPr>
            <p:ph type="title"/>
          </p:nvPr>
        </p:nvSpPr>
        <p:spPr/>
        <p:txBody>
          <a:bodyPr>
            <a:normAutofit/>
          </a:bodyPr>
          <a:lstStyle/>
          <a:p>
            <a:pPr algn="ctr"/>
            <a:r>
              <a:rPr lang="es-ES" sz="2800" dirty="0" smtClean="0">
                <a:solidFill>
                  <a:schemeClr val="accent3"/>
                </a:solidFill>
              </a:rPr>
              <a:t>CHARLES BABBAGE</a:t>
            </a:r>
            <a:endParaRPr lang="es-E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marL="533400" indent="-533400" algn="just">
              <a:lnSpc>
                <a:spcPct val="110000"/>
              </a:lnSpc>
            </a:pPr>
            <a:r>
              <a:rPr lang="en-US" sz="3200" dirty="0" smtClean="0"/>
              <a:t>La </a:t>
            </a:r>
            <a:r>
              <a:rPr lang="es-ES" sz="3200" dirty="0" smtClean="0"/>
              <a:t>administración</a:t>
            </a:r>
            <a:r>
              <a:rPr lang="en-US" sz="3200" dirty="0" smtClean="0"/>
              <a:t> </a:t>
            </a:r>
            <a:r>
              <a:rPr lang="en-US" sz="3200" dirty="0" err="1" smtClean="0"/>
              <a:t>es</a:t>
            </a:r>
            <a:r>
              <a:rPr lang="en-US" sz="3200" dirty="0" smtClean="0"/>
              <a:t> el </a:t>
            </a:r>
            <a:r>
              <a:rPr lang="es-ES" sz="3200" dirty="0" smtClean="0"/>
              <a:t>proceso</a:t>
            </a:r>
            <a:r>
              <a:rPr lang="en-US" sz="3200" dirty="0" smtClean="0"/>
              <a:t> </a:t>
            </a:r>
            <a:r>
              <a:rPr lang="en-US" sz="3200" dirty="0" err="1" smtClean="0"/>
              <a:t>interrelacionado</a:t>
            </a:r>
            <a:r>
              <a:rPr lang="en-US" sz="3200" dirty="0" smtClean="0"/>
              <a:t> </a:t>
            </a:r>
            <a:r>
              <a:rPr lang="es-ES" sz="3200" dirty="0" smtClean="0"/>
              <a:t>de las funciones de  </a:t>
            </a:r>
            <a:r>
              <a:rPr lang="es-ES" sz="3200" dirty="0" smtClean="0">
                <a:solidFill>
                  <a:schemeClr val="accent3"/>
                </a:solidFill>
              </a:rPr>
              <a:t>planificación, organización, dirección </a:t>
            </a:r>
            <a:r>
              <a:rPr lang="es-ES" sz="3200" dirty="0" smtClean="0"/>
              <a:t>y </a:t>
            </a:r>
            <a:r>
              <a:rPr lang="es-ES" sz="3200" dirty="0" smtClean="0">
                <a:solidFill>
                  <a:schemeClr val="accent3"/>
                </a:solidFill>
              </a:rPr>
              <a:t>control</a:t>
            </a:r>
            <a:r>
              <a:rPr lang="es-ES" sz="3200" dirty="0" smtClean="0"/>
              <a:t> de las labores de los miembros de una organización y la aplicación de los recursos disponibles, con el fin de  alcanzar las metas</a:t>
            </a:r>
            <a:r>
              <a:rPr lang="en-US" sz="3200" dirty="0" smtClean="0"/>
              <a:t> de </a:t>
            </a:r>
            <a:r>
              <a:rPr lang="es-ES" sz="3200" dirty="0" smtClean="0"/>
              <a:t>una</a:t>
            </a:r>
            <a:r>
              <a:rPr lang="en-US" sz="3200" dirty="0" smtClean="0"/>
              <a:t> </a:t>
            </a:r>
            <a:r>
              <a:rPr lang="es-ES" sz="3200" dirty="0" smtClean="0"/>
              <a:t>empresa</a:t>
            </a:r>
            <a:r>
              <a:rPr lang="en-US" sz="3200" dirty="0" smtClean="0"/>
              <a:t> u </a:t>
            </a:r>
            <a:r>
              <a:rPr lang="en-US" sz="3200" dirty="0" err="1" smtClean="0"/>
              <a:t>organización</a:t>
            </a:r>
            <a:endParaRPr lang="es-ES" sz="3200" dirty="0" smtClean="0"/>
          </a:p>
          <a:p>
            <a:endParaRPr lang="es-ES" dirty="0"/>
          </a:p>
        </p:txBody>
      </p:sp>
      <p:sp>
        <p:nvSpPr>
          <p:cNvPr id="3" name="2 Título"/>
          <p:cNvSpPr>
            <a:spLocks noGrp="1"/>
          </p:cNvSpPr>
          <p:nvPr>
            <p:ph type="title"/>
          </p:nvPr>
        </p:nvSpPr>
        <p:spPr/>
        <p:txBody>
          <a:bodyPr/>
          <a:lstStyle/>
          <a:p>
            <a:pPr algn="ctr"/>
            <a:r>
              <a:rPr lang="es-ES" dirty="0" smtClean="0">
                <a:solidFill>
                  <a:schemeClr val="accent1"/>
                </a:solidFill>
              </a:rPr>
              <a:t>Concepto de Administración</a:t>
            </a:r>
            <a:endParaRPr lang="es-ES" dirty="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1295400" lvl="2" indent="-381000" algn="just">
              <a:buNone/>
              <a:defRPr/>
            </a:pPr>
            <a:r>
              <a:rPr lang="en-US" sz="2800" dirty="0" err="1" smtClean="0"/>
              <a:t>Escuela</a:t>
            </a:r>
            <a:r>
              <a:rPr lang="en-US" sz="2800" dirty="0" smtClean="0"/>
              <a:t> </a:t>
            </a:r>
            <a:r>
              <a:rPr lang="en-US" sz="2800" dirty="0" err="1" smtClean="0"/>
              <a:t>Científica</a:t>
            </a:r>
            <a:r>
              <a:rPr lang="en-US" sz="2800" dirty="0" smtClean="0"/>
              <a:t> de la </a:t>
            </a:r>
            <a:r>
              <a:rPr lang="en-US" sz="2800" dirty="0" err="1" smtClean="0"/>
              <a:t>Administración</a:t>
            </a:r>
            <a:r>
              <a:rPr lang="en-US" sz="2800" dirty="0" smtClean="0"/>
              <a:t> </a:t>
            </a:r>
            <a:r>
              <a:rPr lang="en-US" sz="2800" dirty="0" err="1" smtClean="0"/>
              <a:t>por</a:t>
            </a:r>
            <a:r>
              <a:rPr lang="en-US" sz="2800" dirty="0" smtClean="0"/>
              <a:t> Frederick Taylor</a:t>
            </a:r>
          </a:p>
          <a:p>
            <a:pPr marL="1295400" lvl="2" indent="-381000" algn="just">
              <a:buNone/>
              <a:defRPr/>
            </a:pPr>
            <a:endParaRPr lang="en-US" sz="2800" dirty="0" smtClean="0"/>
          </a:p>
          <a:p>
            <a:pPr marL="1295400" lvl="2" indent="-381000" algn="just">
              <a:buNone/>
              <a:defRPr/>
            </a:pPr>
            <a:r>
              <a:rPr lang="en-US" sz="2800" dirty="0" err="1" smtClean="0"/>
              <a:t>Escuela</a:t>
            </a:r>
            <a:r>
              <a:rPr lang="en-US" sz="2800" dirty="0" smtClean="0"/>
              <a:t> </a:t>
            </a:r>
            <a:r>
              <a:rPr lang="en-US" sz="2800" dirty="0" err="1" smtClean="0"/>
              <a:t>Clásica</a:t>
            </a:r>
            <a:r>
              <a:rPr lang="en-US" sz="2800" dirty="0" smtClean="0"/>
              <a:t> o General de la A</a:t>
            </a:r>
            <a:r>
              <a:rPr lang="es-ES_tradnl" sz="2800" dirty="0" err="1" smtClean="0"/>
              <a:t>dministración</a:t>
            </a:r>
            <a:r>
              <a:rPr lang="es-ES_tradnl" sz="2800" dirty="0" smtClean="0"/>
              <a:t> por Henry </a:t>
            </a:r>
            <a:r>
              <a:rPr lang="es-ES_tradnl" sz="2800" dirty="0" err="1" smtClean="0"/>
              <a:t>Fayol</a:t>
            </a:r>
            <a:r>
              <a:rPr lang="es-ES_tradnl" sz="2800" dirty="0" smtClean="0"/>
              <a:t> </a:t>
            </a:r>
            <a:endParaRPr lang="en-US" sz="2800" dirty="0" smtClean="0"/>
          </a:p>
          <a:p>
            <a:pPr marL="1295400" lvl="2" indent="-381000" algn="just">
              <a:buNone/>
              <a:defRPr/>
            </a:pPr>
            <a:endParaRPr lang="en-US" sz="2800" dirty="0" smtClean="0"/>
          </a:p>
          <a:p>
            <a:pPr marL="1295400" lvl="2" indent="-381000" algn="just">
              <a:buNone/>
              <a:defRPr/>
            </a:pPr>
            <a:r>
              <a:rPr lang="en-US" sz="2800" dirty="0" err="1" smtClean="0"/>
              <a:t>Teoría</a:t>
            </a:r>
            <a:r>
              <a:rPr lang="en-US" sz="2800" dirty="0" smtClean="0"/>
              <a:t> de Adam Smith</a:t>
            </a:r>
          </a:p>
          <a:p>
            <a:pPr marL="1295400" lvl="2" indent="-381000" algn="just">
              <a:buNone/>
              <a:defRPr/>
            </a:pPr>
            <a:endParaRPr lang="en-US" sz="2800" dirty="0" smtClean="0"/>
          </a:p>
          <a:p>
            <a:pPr marL="1295400" lvl="2" indent="-381000" algn="just">
              <a:buNone/>
              <a:defRPr/>
            </a:pPr>
            <a:r>
              <a:rPr lang="en-US" sz="2800" dirty="0" err="1" smtClean="0"/>
              <a:t>Teoría</a:t>
            </a:r>
            <a:r>
              <a:rPr lang="en-US" sz="2800" dirty="0" smtClean="0"/>
              <a:t> de Charles Babbage</a:t>
            </a:r>
          </a:p>
          <a:p>
            <a:pPr marL="1295400" lvl="2" indent="-381000">
              <a:buNone/>
              <a:defRPr/>
            </a:pPr>
            <a:endParaRPr lang="es-ES" sz="2000" dirty="0" smtClean="0"/>
          </a:p>
        </p:txBody>
      </p:sp>
      <p:sp>
        <p:nvSpPr>
          <p:cNvPr id="3" name="2 Título"/>
          <p:cNvSpPr>
            <a:spLocks noGrp="1"/>
          </p:cNvSpPr>
          <p:nvPr>
            <p:ph type="title"/>
          </p:nvPr>
        </p:nvSpPr>
        <p:spPr/>
        <p:txBody>
          <a:bodyPr/>
          <a:lstStyle/>
          <a:p>
            <a:r>
              <a:rPr lang="es-ES" dirty="0" smtClean="0"/>
              <a:t>TEORIAS ADMINISTRATIVAS</a:t>
            </a: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ctr"/>
            <a:r>
              <a:rPr lang="es-ES" i="1" dirty="0" smtClean="0"/>
              <a:t>Esta escuela se desarrolló</a:t>
            </a:r>
            <a:r>
              <a:rPr lang="es-ES" dirty="0" smtClean="0"/>
              <a:t> en los Estados Unidos, a partir de los trabajos de Taylor, estaba formada principalmente por ingenieros, como Frederick </a:t>
            </a:r>
            <a:r>
              <a:rPr lang="es-ES" dirty="0" err="1" smtClean="0"/>
              <a:t>Winslow</a:t>
            </a:r>
            <a:r>
              <a:rPr lang="es-ES" dirty="0" smtClean="0"/>
              <a:t> (1856-1915), Henry Lawrence Gantt (1.861-1931), Frank Bunker </a:t>
            </a:r>
            <a:r>
              <a:rPr lang="es-ES" dirty="0" err="1" smtClean="0"/>
              <a:t>Gilbreth</a:t>
            </a:r>
            <a:r>
              <a:rPr lang="es-ES" dirty="0" smtClean="0"/>
              <a:t> (1868-1924), </a:t>
            </a:r>
            <a:r>
              <a:rPr lang="es-ES" dirty="0" err="1" smtClean="0"/>
              <a:t>Harrington</a:t>
            </a:r>
            <a:r>
              <a:rPr lang="es-ES" dirty="0" smtClean="0"/>
              <a:t> Emerson (1853-1931) y otros como Henry Ford (1863-1947), suele ser incluido entre ellos, por haber aplicado sus principios.</a:t>
            </a:r>
            <a:endParaRPr lang="es-ES" dirty="0"/>
          </a:p>
        </p:txBody>
      </p:sp>
      <p:sp>
        <p:nvSpPr>
          <p:cNvPr id="3" name="2 Título"/>
          <p:cNvSpPr>
            <a:spLocks noGrp="1"/>
          </p:cNvSpPr>
          <p:nvPr>
            <p:ph type="title"/>
          </p:nvPr>
        </p:nvSpPr>
        <p:spPr/>
        <p:txBody>
          <a:bodyPr>
            <a:normAutofit fontScale="90000"/>
          </a:bodyPr>
          <a:lstStyle/>
          <a:p>
            <a:pPr lvl="2" algn="ctr" rtl="0">
              <a:spcBef>
                <a:spcPct val="0"/>
              </a:spcBef>
            </a:pPr>
            <a:r>
              <a:rPr lang="en-US" sz="3600" dirty="0" err="1" smtClean="0">
                <a:solidFill>
                  <a:schemeClr val="accent3"/>
                </a:solidFill>
              </a:rPr>
              <a:t>Teoría</a:t>
            </a:r>
            <a:r>
              <a:rPr lang="en-US" sz="3600" dirty="0" smtClean="0">
                <a:solidFill>
                  <a:schemeClr val="accent3"/>
                </a:solidFill>
              </a:rPr>
              <a:t> </a:t>
            </a:r>
            <a:r>
              <a:rPr lang="en-US" sz="3600" dirty="0" err="1" smtClean="0">
                <a:solidFill>
                  <a:schemeClr val="accent3"/>
                </a:solidFill>
              </a:rPr>
              <a:t>Científica</a:t>
            </a:r>
            <a:r>
              <a:rPr lang="en-US" sz="3600" dirty="0" smtClean="0">
                <a:solidFill>
                  <a:schemeClr val="accent3"/>
                </a:solidFill>
              </a:rPr>
              <a:t> de la </a:t>
            </a:r>
            <a:r>
              <a:rPr lang="en-US" sz="3600" dirty="0" err="1" smtClean="0">
                <a:solidFill>
                  <a:schemeClr val="accent3"/>
                </a:solidFill>
              </a:rPr>
              <a:t>Administración</a:t>
            </a:r>
            <a:r>
              <a:rPr lang="en-US" sz="3600" dirty="0" smtClean="0">
                <a:solidFill>
                  <a:schemeClr val="accent3"/>
                </a:solidFill>
              </a:rPr>
              <a:t> </a:t>
            </a:r>
            <a:r>
              <a:rPr lang="en-US" sz="3600" dirty="0" err="1" smtClean="0">
                <a:solidFill>
                  <a:schemeClr val="accent3"/>
                </a:solidFill>
              </a:rPr>
              <a:t>por</a:t>
            </a:r>
            <a:r>
              <a:rPr lang="en-US" sz="3600" dirty="0" smtClean="0">
                <a:solidFill>
                  <a:schemeClr val="accent3"/>
                </a:solidFill>
              </a:rPr>
              <a:t> Frederick Taylor</a:t>
            </a:r>
            <a:r>
              <a:rPr lang="en-US" sz="2800" dirty="0" smtClean="0"/>
              <a:t/>
            </a:r>
            <a:br>
              <a:rPr lang="en-US" sz="2800" dirty="0" smtClean="0"/>
            </a:b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8"/>
            <a:ext cx="8229600" cy="4876630"/>
          </a:xfrm>
        </p:spPr>
        <p:txBody>
          <a:bodyPr>
            <a:normAutofit fontScale="92500" lnSpcReduction="20000"/>
          </a:bodyPr>
          <a:lstStyle/>
          <a:p>
            <a:pPr>
              <a:buFont typeface="Wingdings" pitchFamily="2" charset="2"/>
              <a:buChar char="v"/>
            </a:pPr>
            <a:endParaRPr lang="es-ES" dirty="0" smtClean="0"/>
          </a:p>
          <a:p>
            <a:pPr marL="609600" indent="-609600" algn="just">
              <a:lnSpc>
                <a:spcPct val="90000"/>
              </a:lnSpc>
              <a:buNone/>
              <a:defRPr/>
            </a:pPr>
            <a:r>
              <a:rPr lang="es-ES" sz="2800" dirty="0" smtClean="0"/>
              <a:t>Los 4  principios  de la teoría de la administración científica  de Taylor son:</a:t>
            </a:r>
          </a:p>
          <a:p>
            <a:pPr marL="990600" lvl="1" indent="-533400" algn="just">
              <a:lnSpc>
                <a:spcPct val="90000"/>
              </a:lnSpc>
              <a:buFontTx/>
              <a:buAutoNum type="arabicPeriod"/>
              <a:defRPr/>
            </a:pPr>
            <a:r>
              <a:rPr lang="es-ES" sz="2800" dirty="0" smtClean="0"/>
              <a:t>El desarrollo de una verdadera ciencia de la  administración, para determinar el mejor método para realizar cada tarea.</a:t>
            </a:r>
          </a:p>
          <a:p>
            <a:pPr marL="990600" lvl="1" indent="-533400" algn="just">
              <a:lnSpc>
                <a:spcPct val="90000"/>
              </a:lnSpc>
              <a:buFontTx/>
              <a:buAutoNum type="arabicPeriod"/>
              <a:defRPr/>
            </a:pPr>
            <a:r>
              <a:rPr lang="es-ES" sz="2800" dirty="0" smtClean="0"/>
              <a:t>La selección científica de los trabajadores en base a sus aptitudes. </a:t>
            </a:r>
          </a:p>
          <a:p>
            <a:pPr marL="990600" lvl="1" indent="-533400" algn="just">
              <a:lnSpc>
                <a:spcPct val="90000"/>
              </a:lnSpc>
              <a:buFontTx/>
              <a:buAutoNum type="arabicPeriod"/>
              <a:defRPr/>
            </a:pPr>
            <a:r>
              <a:rPr lang="es-ES" sz="2800" dirty="0" smtClean="0"/>
              <a:t>La educación y  desarrollo del trabajador para adaptarlo al trabajo basado en  la administración científica.</a:t>
            </a:r>
          </a:p>
          <a:p>
            <a:pPr marL="990600" lvl="1" indent="-533400" algn="just">
              <a:lnSpc>
                <a:spcPct val="90000"/>
              </a:lnSpc>
              <a:buFontTx/>
              <a:buAutoNum type="arabicPeriod"/>
              <a:defRPr/>
            </a:pPr>
            <a:r>
              <a:rPr lang="es-ES" sz="2800" dirty="0" smtClean="0"/>
              <a:t>La existencia de     cooperación estrecha y amistosa entre obreros y gerentes de la administración son la </a:t>
            </a:r>
            <a:r>
              <a:rPr lang="es-ES" sz="2800" dirty="0" smtClean="0">
                <a:solidFill>
                  <a:schemeClr val="accent3"/>
                </a:solidFill>
              </a:rPr>
              <a:t>observación</a:t>
            </a:r>
            <a:r>
              <a:rPr lang="es-ES" sz="2800" dirty="0" smtClean="0"/>
              <a:t> y la </a:t>
            </a:r>
            <a:r>
              <a:rPr lang="es-ES" sz="2800" dirty="0" smtClean="0">
                <a:solidFill>
                  <a:schemeClr val="accent3"/>
                </a:solidFill>
              </a:rPr>
              <a:t>medición.</a:t>
            </a:r>
            <a:endParaRPr lang="es-ES" dirty="0">
              <a:solidFill>
                <a:schemeClr val="accent3"/>
              </a:solidFill>
            </a:endParaRPr>
          </a:p>
        </p:txBody>
      </p:sp>
      <p:sp>
        <p:nvSpPr>
          <p:cNvPr id="3" name="2 Título"/>
          <p:cNvSpPr>
            <a:spLocks noGrp="1"/>
          </p:cNvSpPr>
          <p:nvPr>
            <p:ph type="title"/>
          </p:nvPr>
        </p:nvSpPr>
        <p:spPr/>
        <p:txBody>
          <a:bodyPr>
            <a:normAutofit/>
          </a:bodyPr>
          <a:lstStyle/>
          <a:p>
            <a:pPr algn="ctr"/>
            <a:r>
              <a:rPr lang="en-US" sz="3200" b="0" dirty="0" err="1" smtClean="0">
                <a:solidFill>
                  <a:schemeClr val="accent3"/>
                </a:solidFill>
              </a:rPr>
              <a:t>Teoría</a:t>
            </a:r>
            <a:r>
              <a:rPr lang="en-US" sz="3200" b="0" dirty="0" smtClean="0">
                <a:solidFill>
                  <a:schemeClr val="accent3"/>
                </a:solidFill>
              </a:rPr>
              <a:t> </a:t>
            </a:r>
            <a:r>
              <a:rPr lang="en-US" sz="3200" b="0" dirty="0" err="1" smtClean="0">
                <a:solidFill>
                  <a:schemeClr val="accent3"/>
                </a:solidFill>
              </a:rPr>
              <a:t>Científica</a:t>
            </a:r>
            <a:r>
              <a:rPr lang="en-US" sz="3200" b="0" dirty="0" smtClean="0">
                <a:solidFill>
                  <a:schemeClr val="accent3"/>
                </a:solidFill>
              </a:rPr>
              <a:t> de la </a:t>
            </a:r>
            <a:r>
              <a:rPr lang="en-US" sz="3200" b="0" dirty="0" err="1" smtClean="0">
                <a:solidFill>
                  <a:schemeClr val="accent3"/>
                </a:solidFill>
              </a:rPr>
              <a:t>Administración</a:t>
            </a:r>
            <a:r>
              <a:rPr lang="en-US" sz="3200" b="0" dirty="0" smtClean="0">
                <a:solidFill>
                  <a:schemeClr val="accent3"/>
                </a:solidFill>
              </a:rPr>
              <a:t> </a:t>
            </a:r>
            <a:r>
              <a:rPr lang="en-US" sz="3200" b="0" dirty="0" err="1" smtClean="0">
                <a:solidFill>
                  <a:schemeClr val="accent3"/>
                </a:solidFill>
              </a:rPr>
              <a:t>por</a:t>
            </a:r>
            <a:r>
              <a:rPr lang="en-US" sz="3200" b="0" dirty="0" smtClean="0">
                <a:solidFill>
                  <a:schemeClr val="accent3"/>
                </a:solidFill>
              </a:rPr>
              <a:t> Frederick Taylor</a:t>
            </a:r>
            <a:endParaRPr lang="es-ES" sz="3200"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marL="609600" indent="-609600" algn="just">
              <a:lnSpc>
                <a:spcPct val="80000"/>
              </a:lnSpc>
              <a:defRPr/>
            </a:pPr>
            <a:r>
              <a:rPr lang="es-ES" sz="2800" dirty="0" smtClean="0">
                <a:solidFill>
                  <a:schemeClr val="tx2"/>
                </a:solidFill>
              </a:rPr>
              <a:t>Taylor pensaba que obreros y patronos tenían el mismo interés en elevar la productividad.</a:t>
            </a:r>
          </a:p>
          <a:p>
            <a:pPr marL="609600" indent="-609600" algn="just">
              <a:lnSpc>
                <a:spcPct val="80000"/>
              </a:lnSpc>
              <a:defRPr/>
            </a:pPr>
            <a:r>
              <a:rPr lang="es-ES" sz="2800" dirty="0" smtClean="0">
                <a:solidFill>
                  <a:schemeClr val="tx2"/>
                </a:solidFill>
              </a:rPr>
              <a:t>Fundamenta su sistema en estudios de tiempo y movimientos de las tareas en la línea de producción fabril.</a:t>
            </a:r>
          </a:p>
          <a:p>
            <a:pPr marL="609600" indent="-609600" algn="just">
              <a:lnSpc>
                <a:spcPct val="80000"/>
              </a:lnSpc>
              <a:defRPr/>
            </a:pPr>
            <a:r>
              <a:rPr lang="es-ES" sz="2800" dirty="0" smtClean="0">
                <a:solidFill>
                  <a:schemeClr val="tx2"/>
                </a:solidFill>
              </a:rPr>
              <a:t>Divide un proceso en pasos y diseña  el método más adecuado y eficiente para ejecutar cada paso del proceso.</a:t>
            </a:r>
          </a:p>
          <a:p>
            <a:pPr marL="609600" indent="-609600" algn="just">
              <a:lnSpc>
                <a:spcPct val="80000"/>
              </a:lnSpc>
              <a:defRPr/>
            </a:pPr>
            <a:r>
              <a:rPr lang="es-ES" sz="2800" dirty="0" smtClean="0">
                <a:solidFill>
                  <a:schemeClr val="tx2"/>
                </a:solidFill>
              </a:rPr>
              <a:t>Establece  ‘tasas de producción  científica’ diarias para la línea de producción. </a:t>
            </a:r>
          </a:p>
          <a:p>
            <a:pPr marL="609600" indent="-609600" algn="just">
              <a:lnSpc>
                <a:spcPct val="80000"/>
              </a:lnSpc>
              <a:defRPr/>
            </a:pPr>
            <a:r>
              <a:rPr lang="es-ES" sz="2800" dirty="0" smtClean="0">
                <a:solidFill>
                  <a:schemeClr val="tx2"/>
                </a:solidFill>
              </a:rPr>
              <a:t>Define salarios diferenciados para los trabajadores en función de su producción individual.</a:t>
            </a:r>
            <a:endParaRPr lang="es-ES" dirty="0">
              <a:solidFill>
                <a:schemeClr val="tx2"/>
              </a:solidFill>
            </a:endParaRPr>
          </a:p>
        </p:txBody>
      </p:sp>
      <p:sp>
        <p:nvSpPr>
          <p:cNvPr id="3" name="2 Título"/>
          <p:cNvSpPr>
            <a:spLocks noGrp="1"/>
          </p:cNvSpPr>
          <p:nvPr>
            <p:ph type="title"/>
          </p:nvPr>
        </p:nvSpPr>
        <p:spPr/>
        <p:txBody>
          <a:bodyPr>
            <a:normAutofit/>
          </a:bodyPr>
          <a:lstStyle/>
          <a:p>
            <a:pPr algn="ctr"/>
            <a:r>
              <a:rPr lang="en-US" sz="3200" b="0" dirty="0" err="1" smtClean="0">
                <a:solidFill>
                  <a:schemeClr val="accent3"/>
                </a:solidFill>
              </a:rPr>
              <a:t>Teoría</a:t>
            </a:r>
            <a:r>
              <a:rPr lang="en-US" sz="3200" b="0" dirty="0" smtClean="0">
                <a:solidFill>
                  <a:schemeClr val="accent3"/>
                </a:solidFill>
              </a:rPr>
              <a:t> </a:t>
            </a:r>
            <a:r>
              <a:rPr lang="en-US" sz="3200" b="0" dirty="0" err="1" smtClean="0">
                <a:solidFill>
                  <a:schemeClr val="accent3"/>
                </a:solidFill>
              </a:rPr>
              <a:t>Científica</a:t>
            </a:r>
            <a:r>
              <a:rPr lang="en-US" sz="3200" b="0" dirty="0" smtClean="0">
                <a:solidFill>
                  <a:schemeClr val="accent3"/>
                </a:solidFill>
              </a:rPr>
              <a:t> de la </a:t>
            </a:r>
            <a:r>
              <a:rPr lang="en-US" sz="3200" b="0" dirty="0" err="1" smtClean="0">
                <a:solidFill>
                  <a:schemeClr val="accent3"/>
                </a:solidFill>
              </a:rPr>
              <a:t>Administración</a:t>
            </a:r>
            <a:r>
              <a:rPr lang="en-US" sz="3200" b="0" dirty="0" smtClean="0">
                <a:solidFill>
                  <a:schemeClr val="accent3"/>
                </a:solidFill>
              </a:rPr>
              <a:t> </a:t>
            </a:r>
            <a:r>
              <a:rPr lang="en-US" sz="3200" b="0" dirty="0" err="1" smtClean="0">
                <a:solidFill>
                  <a:schemeClr val="accent3"/>
                </a:solidFill>
              </a:rPr>
              <a:t>por</a:t>
            </a:r>
            <a:r>
              <a:rPr lang="en-US" sz="3200" b="0" dirty="0" smtClean="0">
                <a:solidFill>
                  <a:schemeClr val="accent3"/>
                </a:solidFill>
              </a:rPr>
              <a:t> Frederick Taylor</a:t>
            </a:r>
            <a:endParaRPr lang="es-E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marL="609600" indent="-609600" algn="just">
              <a:lnSpc>
                <a:spcPct val="90000"/>
              </a:lnSpc>
              <a:defRPr/>
            </a:pPr>
            <a:r>
              <a:rPr lang="es-ES" sz="2800" dirty="0" smtClean="0">
                <a:solidFill>
                  <a:schemeClr val="tx2"/>
                </a:solidFill>
              </a:rPr>
              <a:t>Los   principios  de la  administración científica de Taylor  produjeron  un notable incremento de la productividad.</a:t>
            </a:r>
          </a:p>
          <a:p>
            <a:pPr marL="609600" indent="-609600" algn="just">
              <a:lnSpc>
                <a:spcPct val="90000"/>
              </a:lnSpc>
              <a:defRPr/>
            </a:pPr>
            <a:r>
              <a:rPr lang="es-ES" sz="2800" dirty="0" smtClean="0">
                <a:solidFill>
                  <a:schemeClr val="tx2"/>
                </a:solidFill>
              </a:rPr>
              <a:t>Establecen   los pagos diferenciados con base a la productividad individual de cada trabajador.</a:t>
            </a:r>
          </a:p>
          <a:p>
            <a:pPr marL="609600" indent="-609600" algn="just">
              <a:lnSpc>
                <a:spcPct val="90000"/>
              </a:lnSpc>
              <a:defRPr/>
            </a:pPr>
            <a:r>
              <a:rPr lang="es-ES" sz="2800" dirty="0" smtClean="0">
                <a:solidFill>
                  <a:schemeClr val="tx2"/>
                </a:solidFill>
              </a:rPr>
              <a:t>Taylor considera que el incremento notable de las utilidades de la empresa, compartidas, evitaría conflictos entre los patronos y trabajadores. </a:t>
            </a:r>
            <a:endParaRPr lang="es-ES" sz="2800" dirty="0">
              <a:solidFill>
                <a:schemeClr val="tx2"/>
              </a:solidFill>
            </a:endParaRPr>
          </a:p>
        </p:txBody>
      </p:sp>
      <p:sp>
        <p:nvSpPr>
          <p:cNvPr id="3" name="2 Título"/>
          <p:cNvSpPr>
            <a:spLocks noGrp="1"/>
          </p:cNvSpPr>
          <p:nvPr>
            <p:ph type="title"/>
          </p:nvPr>
        </p:nvSpPr>
        <p:spPr/>
        <p:txBody>
          <a:bodyPr>
            <a:noAutofit/>
          </a:bodyPr>
          <a:lstStyle/>
          <a:p>
            <a:pPr algn="ctr"/>
            <a:r>
              <a:rPr lang="en-US" sz="2800" b="0" dirty="0" err="1" smtClean="0">
                <a:solidFill>
                  <a:schemeClr val="accent3"/>
                </a:solidFill>
                <a:latin typeface="+mn-lt"/>
              </a:rPr>
              <a:t>Teoría</a:t>
            </a:r>
            <a:r>
              <a:rPr lang="en-US" sz="2800" b="0" dirty="0" smtClean="0">
                <a:solidFill>
                  <a:schemeClr val="accent3"/>
                </a:solidFill>
                <a:latin typeface="+mn-lt"/>
              </a:rPr>
              <a:t> </a:t>
            </a:r>
            <a:r>
              <a:rPr lang="en-US" sz="2800" b="0" dirty="0" err="1" smtClean="0">
                <a:solidFill>
                  <a:schemeClr val="accent3"/>
                </a:solidFill>
                <a:latin typeface="+mn-lt"/>
              </a:rPr>
              <a:t>Científica</a:t>
            </a:r>
            <a:r>
              <a:rPr lang="en-US" sz="2800" b="0" dirty="0" smtClean="0">
                <a:solidFill>
                  <a:schemeClr val="accent3"/>
                </a:solidFill>
                <a:latin typeface="+mn-lt"/>
              </a:rPr>
              <a:t> de la </a:t>
            </a:r>
            <a:r>
              <a:rPr lang="en-US" sz="2800" b="0" dirty="0" err="1" smtClean="0">
                <a:solidFill>
                  <a:schemeClr val="accent3"/>
                </a:solidFill>
                <a:latin typeface="+mn-lt"/>
              </a:rPr>
              <a:t>Administración</a:t>
            </a:r>
            <a:r>
              <a:rPr lang="en-US" sz="2800" b="0" dirty="0" smtClean="0">
                <a:solidFill>
                  <a:schemeClr val="accent3"/>
                </a:solidFill>
                <a:latin typeface="+mn-lt"/>
              </a:rPr>
              <a:t> </a:t>
            </a:r>
            <a:r>
              <a:rPr lang="en-US" sz="2800" b="0" dirty="0" err="1" smtClean="0">
                <a:solidFill>
                  <a:schemeClr val="accent3"/>
                </a:solidFill>
                <a:latin typeface="+mn-lt"/>
              </a:rPr>
              <a:t>por</a:t>
            </a:r>
            <a:r>
              <a:rPr lang="en-US" sz="2800" b="0" dirty="0" smtClean="0">
                <a:solidFill>
                  <a:schemeClr val="accent3"/>
                </a:solidFill>
                <a:latin typeface="+mn-lt"/>
              </a:rPr>
              <a:t> Frederick Taylor</a:t>
            </a:r>
            <a:endParaRPr lang="es-ES" sz="2800" dirty="0">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lnSpc>
                <a:spcPct val="90000"/>
              </a:lnSpc>
            </a:pPr>
            <a:r>
              <a:rPr lang="es-ES" sz="2800" dirty="0" smtClean="0"/>
              <a:t>La teoría  clásica se basa en la idea que    existe un conjunto de principios básicos y generales para administrar adecuada e  integralmente organizaciones complejas.</a:t>
            </a:r>
          </a:p>
          <a:p>
            <a:pPr algn="just">
              <a:lnSpc>
                <a:spcPct val="90000"/>
              </a:lnSpc>
            </a:pPr>
            <a:r>
              <a:rPr lang="es-ES" sz="2800" dirty="0" smtClean="0"/>
              <a:t>Contribuyeron a la teoría clásica:</a:t>
            </a:r>
          </a:p>
          <a:p>
            <a:pPr lvl="1" algn="just">
              <a:lnSpc>
                <a:spcPct val="90000"/>
              </a:lnSpc>
            </a:pPr>
            <a:r>
              <a:rPr lang="es-ES" sz="2400" dirty="0" smtClean="0"/>
              <a:t>Henry </a:t>
            </a:r>
            <a:r>
              <a:rPr lang="es-ES" sz="2400" dirty="0" err="1" smtClean="0"/>
              <a:t>Fayol</a:t>
            </a:r>
            <a:r>
              <a:rPr lang="es-ES" sz="2400" dirty="0" smtClean="0"/>
              <a:t> (1841-1925)</a:t>
            </a:r>
          </a:p>
          <a:p>
            <a:pPr lvl="1" algn="just">
              <a:lnSpc>
                <a:spcPct val="90000"/>
              </a:lnSpc>
            </a:pPr>
            <a:r>
              <a:rPr lang="es-ES" sz="2400" dirty="0" smtClean="0"/>
              <a:t>Max Weber (1864-1920)</a:t>
            </a:r>
          </a:p>
          <a:p>
            <a:pPr lvl="1" algn="just">
              <a:lnSpc>
                <a:spcPct val="90000"/>
              </a:lnSpc>
            </a:pPr>
            <a:r>
              <a:rPr lang="es-ES" sz="2400" dirty="0" smtClean="0"/>
              <a:t>Mary Parker </a:t>
            </a:r>
            <a:r>
              <a:rPr lang="es-ES" sz="2400" dirty="0" err="1" smtClean="0"/>
              <a:t>Follett</a:t>
            </a:r>
            <a:r>
              <a:rPr lang="es-ES" sz="2400" dirty="0" smtClean="0"/>
              <a:t> (1868-1933)</a:t>
            </a:r>
          </a:p>
          <a:p>
            <a:pPr lvl="1" algn="just">
              <a:lnSpc>
                <a:spcPct val="90000"/>
              </a:lnSpc>
            </a:pPr>
            <a:r>
              <a:rPr lang="es-ES" sz="2400" dirty="0" smtClean="0"/>
              <a:t>Chester </a:t>
            </a:r>
            <a:r>
              <a:rPr lang="es-ES" sz="2400" dirty="0" err="1" smtClean="0"/>
              <a:t>Barnard</a:t>
            </a:r>
            <a:r>
              <a:rPr lang="es-ES" sz="2400" dirty="0" smtClean="0"/>
              <a:t> (1886-1961)</a:t>
            </a:r>
          </a:p>
          <a:p>
            <a:pPr>
              <a:buNone/>
            </a:pPr>
            <a:endParaRPr lang="es-ES" dirty="0"/>
          </a:p>
        </p:txBody>
      </p:sp>
      <p:sp>
        <p:nvSpPr>
          <p:cNvPr id="3" name="2 Título"/>
          <p:cNvSpPr>
            <a:spLocks noGrp="1"/>
          </p:cNvSpPr>
          <p:nvPr>
            <p:ph type="title"/>
          </p:nvPr>
        </p:nvSpPr>
        <p:spPr/>
        <p:txBody>
          <a:bodyPr>
            <a:normAutofit/>
          </a:bodyPr>
          <a:lstStyle/>
          <a:p>
            <a:pPr algn="ctr"/>
            <a:r>
              <a:rPr lang="en-US" sz="2800" dirty="0" err="1" smtClean="0">
                <a:solidFill>
                  <a:schemeClr val="accent3"/>
                </a:solidFill>
              </a:rPr>
              <a:t>Teoría</a:t>
            </a:r>
            <a:r>
              <a:rPr lang="en-US" sz="2800" dirty="0" smtClean="0">
                <a:solidFill>
                  <a:schemeClr val="accent3"/>
                </a:solidFill>
              </a:rPr>
              <a:t> </a:t>
            </a:r>
            <a:r>
              <a:rPr lang="en-US" sz="2800" dirty="0" err="1" smtClean="0">
                <a:solidFill>
                  <a:schemeClr val="accent3"/>
                </a:solidFill>
              </a:rPr>
              <a:t>Clásica</a:t>
            </a:r>
            <a:r>
              <a:rPr lang="en-US" sz="2800" dirty="0" smtClean="0">
                <a:solidFill>
                  <a:schemeClr val="accent3"/>
                </a:solidFill>
              </a:rPr>
              <a:t> o General de la A</a:t>
            </a:r>
            <a:r>
              <a:rPr lang="es-ES_tradnl" sz="2800" dirty="0" err="1" smtClean="0">
                <a:solidFill>
                  <a:schemeClr val="accent3"/>
                </a:solidFill>
              </a:rPr>
              <a:t>dministración</a:t>
            </a:r>
            <a:r>
              <a:rPr lang="es-ES_tradnl" sz="2800" dirty="0" smtClean="0">
                <a:solidFill>
                  <a:schemeClr val="accent3"/>
                </a:solidFill>
              </a:rPr>
              <a:t> por Henry </a:t>
            </a:r>
            <a:r>
              <a:rPr lang="es-ES_tradnl" sz="2800" dirty="0" err="1" smtClean="0">
                <a:solidFill>
                  <a:schemeClr val="accent3"/>
                </a:solidFill>
              </a:rPr>
              <a:t>Fayol</a:t>
            </a:r>
            <a:endParaRPr lang="es-ES" sz="2800" dirty="0">
              <a:solidFill>
                <a:schemeClr val="accent3"/>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8"/>
            <a:ext cx="8229600" cy="4948068"/>
          </a:xfrm>
        </p:spPr>
        <p:txBody>
          <a:bodyPr>
            <a:normAutofit fontScale="77500" lnSpcReduction="20000"/>
          </a:bodyPr>
          <a:lstStyle/>
          <a:p>
            <a:pPr algn="just"/>
            <a:r>
              <a:rPr lang="es-ES" dirty="0" smtClean="0"/>
              <a:t>Henry </a:t>
            </a:r>
            <a:r>
              <a:rPr lang="es-ES" dirty="0" err="1" smtClean="0"/>
              <a:t>Fayol</a:t>
            </a:r>
            <a:r>
              <a:rPr lang="es-ES" dirty="0" smtClean="0"/>
              <a:t> dividió las operaciones industriales y comerciales en seis grupos que se denominaron funciones básicas de la empresa, las cuales son:</a:t>
            </a:r>
          </a:p>
          <a:p>
            <a:pPr lvl="0" algn="just"/>
            <a:r>
              <a:rPr lang="es-ES" dirty="0" smtClean="0"/>
              <a:t>Funciones Técnicas: Relacionadas con la producción de bienes o de servicios de la empresa.</a:t>
            </a:r>
          </a:p>
          <a:p>
            <a:pPr lvl="0" algn="just"/>
            <a:r>
              <a:rPr lang="es-ES" dirty="0" smtClean="0"/>
              <a:t>Funciones Comerciales: Relacionadas con la compra, venta e intercambio.</a:t>
            </a:r>
          </a:p>
          <a:p>
            <a:pPr lvl="0" algn="just"/>
            <a:r>
              <a:rPr lang="es-ES" dirty="0" smtClean="0"/>
              <a:t>Funciones Financieras: Relacionadas con la búsqueda y gerencia de capitales.</a:t>
            </a:r>
          </a:p>
          <a:p>
            <a:pPr lvl="0" algn="just"/>
            <a:r>
              <a:rPr lang="es-ES" dirty="0" smtClean="0"/>
              <a:t>Funciones de Seguridad: Relacionadas con la protección y preservación de los bienes de las personas.</a:t>
            </a:r>
          </a:p>
          <a:p>
            <a:pPr lvl="0" algn="just"/>
            <a:r>
              <a:rPr lang="es-ES" dirty="0" smtClean="0"/>
              <a:t>Funciones Contables: Relacionadas con los inventarios, registros balances, costos y estadísticas.</a:t>
            </a:r>
          </a:p>
          <a:p>
            <a:pPr lvl="0" algn="just"/>
            <a:r>
              <a:rPr lang="es-ES" dirty="0" smtClean="0"/>
              <a:t>Funciones Administrativas: Relacionadas con la integración de las otras cinco funciones. Las funciones administrativas coordinan y sincronizan las demás funciones de la empresa, siempre encima de ellas.</a:t>
            </a:r>
          </a:p>
          <a:p>
            <a:endParaRPr lang="es-ES" dirty="0"/>
          </a:p>
        </p:txBody>
      </p:sp>
      <p:sp>
        <p:nvSpPr>
          <p:cNvPr id="3" name="2 Título"/>
          <p:cNvSpPr>
            <a:spLocks noGrp="1"/>
          </p:cNvSpPr>
          <p:nvPr>
            <p:ph type="title"/>
          </p:nvPr>
        </p:nvSpPr>
        <p:spPr/>
        <p:txBody>
          <a:bodyPr>
            <a:normAutofit/>
          </a:bodyPr>
          <a:lstStyle/>
          <a:p>
            <a:pPr algn="ctr"/>
            <a:r>
              <a:rPr lang="en-US" sz="2800" b="0" dirty="0" err="1" smtClean="0">
                <a:solidFill>
                  <a:schemeClr val="accent3"/>
                </a:solidFill>
              </a:rPr>
              <a:t>Teoría</a:t>
            </a:r>
            <a:r>
              <a:rPr lang="en-US" sz="2800" b="0" dirty="0" smtClean="0">
                <a:solidFill>
                  <a:schemeClr val="accent3"/>
                </a:solidFill>
              </a:rPr>
              <a:t> </a:t>
            </a:r>
            <a:r>
              <a:rPr lang="en-US" sz="2800" b="0" dirty="0" err="1" smtClean="0">
                <a:solidFill>
                  <a:schemeClr val="accent3"/>
                </a:solidFill>
              </a:rPr>
              <a:t>Clásica</a:t>
            </a:r>
            <a:r>
              <a:rPr lang="en-US" sz="2800" b="0" dirty="0" smtClean="0">
                <a:solidFill>
                  <a:schemeClr val="accent3"/>
                </a:solidFill>
              </a:rPr>
              <a:t> o General de la A</a:t>
            </a:r>
            <a:r>
              <a:rPr lang="es-ES_tradnl" sz="2800" b="0" dirty="0" err="1" smtClean="0">
                <a:solidFill>
                  <a:schemeClr val="accent3"/>
                </a:solidFill>
              </a:rPr>
              <a:t>dministración</a:t>
            </a:r>
            <a:r>
              <a:rPr lang="es-ES_tradnl" sz="2800" b="0" dirty="0" smtClean="0">
                <a:solidFill>
                  <a:schemeClr val="accent3"/>
                </a:solidFill>
              </a:rPr>
              <a:t> por Henry </a:t>
            </a:r>
            <a:r>
              <a:rPr lang="es-ES_tradnl" sz="2800" b="0" dirty="0" err="1" smtClean="0">
                <a:solidFill>
                  <a:schemeClr val="accent3"/>
                </a:solidFill>
              </a:rPr>
              <a:t>Fayol</a:t>
            </a:r>
            <a:endParaRPr lang="es-E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172</TotalTime>
  <Words>1259</Words>
  <Application>Microsoft Office PowerPoint</Application>
  <PresentationFormat>Presentación en pantalla (4:3)</PresentationFormat>
  <Paragraphs>85</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Concurrencia</vt:lpstr>
      <vt:lpstr>HISTORIA DE LA ADMINISTRACION: TEORIAS</vt:lpstr>
      <vt:lpstr>Concepto de Administración</vt:lpstr>
      <vt:lpstr>TEORIAS ADMINISTRATIVAS</vt:lpstr>
      <vt:lpstr>Teoría Científica de la Administración por Frederick Taylor </vt:lpstr>
      <vt:lpstr>Teoría Científica de la Administración por Frederick Taylor</vt:lpstr>
      <vt:lpstr>Teoría Científica de la Administración por Frederick Taylor</vt:lpstr>
      <vt:lpstr>Teoría Científica de la Administración por Frederick Taylor</vt:lpstr>
      <vt:lpstr>Teoría Clásica o General de la Administración por Henry Fayol</vt:lpstr>
      <vt:lpstr>Teoría Clásica o General de la Administración por Henry Fayol</vt:lpstr>
      <vt:lpstr>Teoría Clásica o General de la Administración por Henry Fayol</vt:lpstr>
      <vt:lpstr>Teoría Clásica o General de la Administración por Henry Fayol</vt:lpstr>
      <vt:lpstr>Teoría Clásica o General de la Administración por Henry Fayol</vt:lpstr>
      <vt:lpstr>TEORIA DE ADAM SMITH</vt:lpstr>
      <vt:lpstr>CHARLES BABBAGE</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DE LA ADMINISTRACION: TEORIAS</dc:title>
  <dc:creator>Teresa Peña</dc:creator>
  <cp:lastModifiedBy>USUARIO</cp:lastModifiedBy>
  <cp:revision>23</cp:revision>
  <dcterms:created xsi:type="dcterms:W3CDTF">2014-06-01T11:46:31Z</dcterms:created>
  <dcterms:modified xsi:type="dcterms:W3CDTF">2014-06-12T16:13:26Z</dcterms:modified>
</cp:coreProperties>
</file>